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Helvetica Neue" panose="02000503000000020004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>
      <p:cViewPr>
        <p:scale>
          <a:sx n="140" d="100"/>
          <a:sy n="140" d="100"/>
        </p:scale>
        <p:origin x="840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issue_hydration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Epidermis" TargetMode="External"/><Relationship Id="rId5" Type="http://schemas.openxmlformats.org/officeDocument/2006/relationships/hyperlink" Target="https://en.wikipedia.org/wiki/Relative_permittivity" TargetMode="External"/><Relationship Id="rId4" Type="http://schemas.openxmlformats.org/officeDocument/2006/relationships/hyperlink" Target="https://en.wikipedia.org/wiki/Capacitive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nowerk.com/spotlight/spotid=45164.php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nowerk.com/spotlight/spotid=45164.php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Vacuum_deposition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Thin_film" TargetMode="External"/><Relationship Id="rId4" Type="http://schemas.openxmlformats.org/officeDocument/2006/relationships/hyperlink" Target="https://en.wikipedia.org/wiki/Semiconductor_industry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53cd0281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53cd0281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no tape, adhesive, or liquid bandage was used, the GET stayed conformal to the skin for more than 4 h. The first delamination was observed after 4 h and 23 min(A-G)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Liquid bandage has been applied by previous researchers to seal electronic tattoos directly printed on the skin(H-J)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cracks or delamination was observed for up to 52 h after the transfer,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96 h after the transfer a crack was visible in the serpentine ribbon and hence the corresponding impedance increased by 1 order of magnitude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53cd0281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53cd0281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50d993f80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50d993f80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50d993f80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50d993f80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rgbClr val="222222"/>
                </a:solidFill>
                <a:highlight>
                  <a:srgbClr val="FFFFFF"/>
                </a:highlight>
              </a:rPr>
              <a:t>Corneometry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is a widely practiced method for the measurement of skin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hydration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. It uses a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4"/>
              </a:rPr>
              <a:t>capacitive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sensor to measure the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5"/>
              </a:rPr>
              <a:t>relative permittivity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of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6"/>
              </a:rPr>
              <a:t>upper skin layers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. Because these depend on hydration of skin, the measured value is a measure for skin hydration.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513dc549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513dc549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513dc549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513dc549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65451fef3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65451fef3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Graphene is the thinnest electrically conductive material, optically transparent, mechanically robust, electrochemically stable, and biocompatible – ideal prerequisites for fabricating </a:t>
            </a:r>
            <a:r>
              <a:rPr lang="en" sz="1050">
                <a:solidFill>
                  <a:srgbClr val="0000FF"/>
                </a:solidFill>
                <a:highlight>
                  <a:srgbClr val="FFFFFF"/>
                </a:highlight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3"/>
              </a:rPr>
              <a:t>epidermal electronics</a:t>
            </a: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or tattoo-type biosensors.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For tooth: to monitor bacteria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50d993f8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50d993f8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 me walk you through an overview of the topics that we will be addressing throughout this presentation. 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will begin by explaining what GETs are and how they are made. Then we will observe some mechanical properties of these devices. 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My partner Naiqiao will then discuss key potential applications for these devices.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will compare the GETs with commercial gel electrodes.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Naiqiao will conclude by summarizing the current challenges / state of the art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Thomas:</a:t>
            </a:r>
            <a:endParaRPr sz="10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1 - How GET (Graphene Electronic Tattoos) are made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2 - Design for optimum stretchability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4 - Comparison with commercial gel electrodes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Naiqio:</a:t>
            </a:r>
            <a:endParaRPr sz="10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3 - Key potential applications (</a:t>
            </a:r>
            <a:r>
              <a:rPr lang="en"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 electrical properties</a:t>
            </a: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5 - Conclude by summarizing current challenges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513dc549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513dc549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Graphene is the thinnest electrically conductive material, optically transparent, mechanically robust, electrochemically stable, and biocompatible – ideal prerequisites for fabricating </a:t>
            </a:r>
            <a:r>
              <a:rPr lang="en" sz="1050">
                <a:solidFill>
                  <a:srgbClr val="0000FF"/>
                </a:solidFill>
                <a:highlight>
                  <a:srgbClr val="FFFFFF"/>
                </a:highlight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3"/>
              </a:rPr>
              <a:t>epidermal electronics</a:t>
            </a: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or tattoo-type biosensors.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50d993f80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50d993f80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 - B:</a:t>
            </a:r>
            <a:r>
              <a:rPr lang="en"/>
              <a:t> Using APCVD, Graphene was grown on a layer of Cu foil.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C:</a:t>
            </a:r>
            <a:r>
              <a:rPr lang="en"/>
              <a:t> PMMA (Poly Methyl/Methacrylate) was spin coated to ease transfer process and prevent contamination.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D:</a:t>
            </a:r>
            <a:r>
              <a:rPr lang="en"/>
              <a:t> Cu was etched away.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E:</a:t>
            </a:r>
            <a:r>
              <a:rPr lang="en"/>
              <a:t> Gr/PMMA was transferred onto tattoo paper, with Gr side facing up.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F:</a:t>
            </a:r>
            <a:r>
              <a:rPr lang="en"/>
              <a:t> The desired design for the tattoo was cut using a mechanical cutter plotter.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G:</a:t>
            </a:r>
            <a:r>
              <a:rPr lang="en"/>
              <a:t> The extraneous area is peeled off.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H:</a:t>
            </a:r>
            <a:r>
              <a:rPr lang="en"/>
              <a:t> Just like a normal tattoo for kids, it is printed on the skin.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I:</a:t>
            </a:r>
            <a:r>
              <a:rPr lang="en"/>
              <a:t> Simply remove the paper, and the device is now fixed to the skin.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rgbClr val="222222"/>
                </a:solidFill>
                <a:highlight>
                  <a:srgbClr val="FFFFFF"/>
                </a:highlight>
              </a:rPr>
              <a:t>Chemical vapor deposition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(</a:t>
            </a:r>
            <a:r>
              <a:rPr lang="en" sz="1050" b="1">
                <a:solidFill>
                  <a:srgbClr val="222222"/>
                </a:solidFill>
                <a:highlight>
                  <a:srgbClr val="FFFFFF"/>
                </a:highlight>
              </a:rPr>
              <a:t>CVD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) is a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vacuum deposition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method used to produce high quality, high-performance, solid materials. The process is often used in the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4"/>
              </a:rPr>
              <a:t>semiconductor industry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to produce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5"/>
              </a:rPr>
              <a:t>thin films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50d993f80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50d993f80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GEPS:</a:t>
            </a:r>
            <a:r>
              <a:rPr lang="en"/>
              <a:t> Graphene ElectroPhysiological Sensor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GRTD:</a:t>
            </a:r>
            <a:r>
              <a:rPr lang="en"/>
              <a:t> Graphene Resistance Temperature Detector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GSHS: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Graphene Skin Hydration Sensor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</a:rPr>
              <a:t>The serpentine ribbons were designed with a width of 0.9 mm and a radius of 2.7 mm to ensure the GET has a stretchability greater than that of skin.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50d993f80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50d993f80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The GET EOG sensor system presented here has a thickness of 350 nm, </a:t>
            </a:r>
            <a:r>
              <a:rPr lang="en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optical transparency of 85% in the visible regime (wavelength from 400 to 800 nm)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53cd0281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53cd0281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53cd0281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53cd0281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53cd0281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53cd0281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s.acs.org/servlet/linkout?suffix=ref30/cit30&amp;dbid=16&amp;doi=10.1021%2Facsnano.7b02182&amp;key=10.1016%2Fj.ijsolstr.2014.07.025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scholar.google.com/scholar_lookup?hl=en&amp;publication_year=2014&amp;pages=4026-4037&amp;author=T.+Widlundauthor=S.+X.+Yangauthor=Y.+Y.+Hsuauthor=N.+S.+Lu&amp;title=Stretchability+and+Compliance+of+Freestanding+Serpentine-Shaped+Ribbons" TargetMode="External"/><Relationship Id="rId4" Type="http://schemas.openxmlformats.org/officeDocument/2006/relationships/hyperlink" Target="https://pubs.acs.org/servlet/linkout?suffix=ref30/cit30&amp;dbid=32&amp;doi=10.1021%2Facsnano.7b02182&amp;key=1%3ACAS%3A528%3ADC%252BC2cXhtlKksbbN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09700" y="2571750"/>
            <a:ext cx="87246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Graphene Electronic Tattoos and Biosensor Applications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209700" y="3069917"/>
            <a:ext cx="3478500" cy="2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Plantin &amp; Naiqiao Yang</a:t>
            </a:r>
            <a:endParaRPr sz="1600"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209700" y="3313713"/>
            <a:ext cx="1104000" cy="2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10/21/19</a:t>
            </a:r>
            <a:endParaRPr sz="1600"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575" y="1064975"/>
            <a:ext cx="1246626" cy="12449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59" name="Google Shape;59;p13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167" name="Google Shape;167;p22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8" name="Google Shape;168;p22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75609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Challenges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3900" y="1074995"/>
            <a:ext cx="4740300" cy="299351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 txBox="1"/>
          <p:nvPr/>
        </p:nvSpPr>
        <p:spPr>
          <a:xfrm>
            <a:off x="474575" y="726125"/>
            <a:ext cx="24798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 b="1">
                <a:latin typeface="Helvetica Neue"/>
                <a:ea typeface="Helvetica Neue"/>
                <a:cs typeface="Helvetica Neue"/>
                <a:sym typeface="Helvetica Neue"/>
              </a:rPr>
              <a:t>Durability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76825"/>
            <a:ext cx="4419600" cy="248090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 txBox="1"/>
          <p:nvPr/>
        </p:nvSpPr>
        <p:spPr>
          <a:xfrm>
            <a:off x="209700" y="4231800"/>
            <a:ext cx="4194300" cy="6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Reference: Multilayer Graphene Epidermal Electronic Skin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180" name="Google Shape;180;p23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3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75609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Some recent researches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2" name="Google Shape;182;p23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" name="Google Shape;183;p23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4" name="Google Shape;184;p23"/>
          <p:cNvSpPr txBox="1"/>
          <p:nvPr/>
        </p:nvSpPr>
        <p:spPr>
          <a:xfrm>
            <a:off x="117850" y="3818500"/>
            <a:ext cx="4949100" cy="6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Reference: Self-Healable Multifunctional Electronic Tattoos Based on Silk and Graphene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5" name="Google Shape;18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9350" y="790250"/>
            <a:ext cx="3818599" cy="325877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3"/>
          <p:cNvSpPr txBox="1"/>
          <p:nvPr/>
        </p:nvSpPr>
        <p:spPr>
          <a:xfrm>
            <a:off x="1010325" y="979725"/>
            <a:ext cx="3352500" cy="24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Self-healable E-tattoo by incorporating graphene with Silk Fibroin(SF)/Ca</a:t>
            </a:r>
            <a:r>
              <a:rPr lang="en" baseline="30000" dirty="0">
                <a:latin typeface="Helvetica Neue"/>
                <a:ea typeface="Helvetica Neue"/>
                <a:cs typeface="Helvetica Neue"/>
                <a:sym typeface="Helvetica Neue"/>
              </a:rPr>
              <a:t>2+ </a:t>
            </a: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films.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Water molecules swell up SF chains and viscoelasticity of the film increased, leading to physical fusing of two parts.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Intrinsic hydrogen bonds and coordination bonds between Ca</a:t>
            </a:r>
            <a:r>
              <a:rPr lang="en" baseline="30000" dirty="0">
                <a:latin typeface="Helvetica Neue"/>
                <a:ea typeface="Helvetica Neue"/>
                <a:cs typeface="Helvetica Neue"/>
                <a:sym typeface="Helvetica Neue"/>
              </a:rPr>
              <a:t>2+ </a:t>
            </a: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and -COO-.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192" name="Google Shape;192;p24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p24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70632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Comparison with commercial gel electrodes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4" name="Google Shape;1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1125" y="642199"/>
            <a:ext cx="3641749" cy="385910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4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202" name="Google Shape;202;p25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13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3" name="Google Shape;203;p25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82659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Comparison with commercial gel electrodes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4" name="Google Shape;204;p25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06" name="Google Shape;206;p25"/>
          <p:cNvGrpSpPr/>
          <p:nvPr/>
        </p:nvGrpSpPr>
        <p:grpSpPr>
          <a:xfrm>
            <a:off x="801900" y="1121575"/>
            <a:ext cx="7315125" cy="2782700"/>
            <a:chOff x="801900" y="1121575"/>
            <a:chExt cx="7315125" cy="2782700"/>
          </a:xfrm>
        </p:grpSpPr>
        <p:pic>
          <p:nvPicPr>
            <p:cNvPr id="207" name="Google Shape;207;p25"/>
            <p:cNvPicPr preferRelativeResize="0"/>
            <p:nvPr/>
          </p:nvPicPr>
          <p:blipFill rotWithShape="1">
            <a:blip r:embed="rId3">
              <a:alphaModFix/>
            </a:blip>
            <a:srcRect b="49423"/>
            <a:stretch/>
          </p:blipFill>
          <p:spPr>
            <a:xfrm>
              <a:off x="1026975" y="1209099"/>
              <a:ext cx="7090050" cy="2589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" name="Google Shape;208;p25"/>
            <p:cNvSpPr/>
            <p:nvPr/>
          </p:nvSpPr>
          <p:spPr>
            <a:xfrm>
              <a:off x="801900" y="3510675"/>
              <a:ext cx="937800" cy="3936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5"/>
            <p:cNvSpPr/>
            <p:nvPr/>
          </p:nvSpPr>
          <p:spPr>
            <a:xfrm>
              <a:off x="1026975" y="1121575"/>
              <a:ext cx="937800" cy="3936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215" name="Google Shape;215;p26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14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6" name="Google Shape;216;p26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82659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Conclusion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7" name="Google Shape;217;p26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26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9" name="Google Shape;219;p26"/>
          <p:cNvSpPr txBox="1"/>
          <p:nvPr/>
        </p:nvSpPr>
        <p:spPr>
          <a:xfrm>
            <a:off x="476225" y="799400"/>
            <a:ext cx="8413800" cy="38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 tattoo-like wearable skin hydration and temperature sensors, the GET has been validated by state of the art gold standards.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 is believed that the GET has opened a door for two-dimensional materials to be applied in biosensing electronic tattoos, as well as many other applications.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Challenges include increasing the durability of GETs, as they currently last up to 90-100 hours.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Some recent researches proposed self-healable E-tattoo as a promising candidate for bio-sensing.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225" name="Google Shape;225;p27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15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6" name="Google Shape;226;p27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82659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References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7" name="Google Shape;227;p27"/>
          <p:cNvSpPr txBox="1"/>
          <p:nvPr/>
        </p:nvSpPr>
        <p:spPr>
          <a:xfrm>
            <a:off x="472350" y="662100"/>
            <a:ext cx="8199300" cy="38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Char char="●"/>
            </a:pPr>
            <a:r>
              <a:rPr lang="en" sz="12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[1] Ameri, S. K.; Ho R.; Jang, H.; Tao, L.; Wang, Y.; Wang, L.; Schnyer,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D. M.</a:t>
            </a:r>
            <a:r>
              <a:rPr lang="en" sz="12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; Akinwande,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D.</a:t>
            </a:r>
            <a:r>
              <a:rPr lang="en" sz="12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; Lu,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N.</a:t>
            </a:r>
            <a:r>
              <a:rPr lang="en" sz="12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“Graphene Electronic Tattoo Sensors” </a:t>
            </a:r>
            <a:r>
              <a:rPr lang="en" sz="1200" i="1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ACS Nano</a:t>
            </a:r>
            <a:r>
              <a:rPr lang="en" sz="12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vol. 11, no. 8, July 18, 2017. [Online]. Available: </a:t>
            </a: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https://pubs.acs.org/doi/10.1021/acsnano.7b02182</a:t>
            </a:r>
            <a:r>
              <a:rPr lang="en" sz="12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 [Accessed Oct. 10, 2019].</a:t>
            </a:r>
            <a:endParaRPr sz="12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Helvetica Neue"/>
              <a:buChar char="●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[2] </a:t>
            </a: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Widlund, T.; Yang, S. X.; Hsu, Y. Y.; Lu, N. S. “Stretchability and Compliance of Freestanding Serpentine-Shaped Ribbons” Int. J. Solids Struct. 2014, 51, 4026– 4037DOI: 10.1016/j.ijsolstr.2014.07.025 [</a:t>
            </a:r>
            <a:r>
              <a:rPr lang="en" sz="1200">
                <a:solidFill>
                  <a:srgbClr val="1A0DAB"/>
                </a:solidFill>
                <a:uFill>
                  <a:noFill/>
                </a:u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Crossref</a:t>
            </a: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], [</a:t>
            </a:r>
            <a:r>
              <a:rPr lang="en" sz="1200">
                <a:solidFill>
                  <a:srgbClr val="1A0DAB"/>
                </a:solidFill>
                <a:uFill>
                  <a:noFill/>
                </a:u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CAS</a:t>
            </a: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], [</a:t>
            </a:r>
            <a:r>
              <a:rPr lang="en" sz="1200">
                <a:solidFill>
                  <a:srgbClr val="1A0DAB"/>
                </a:solidFill>
                <a:uFill>
                  <a:noFill/>
                </a:u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Google Scholar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]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Helvetica Neue"/>
              <a:buChar char="●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[3]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Qiao, Y.; Wang, Y. “Multilayer Graphene Epidermal Electronic Skin” </a:t>
            </a:r>
            <a:r>
              <a:rPr lang="en" sz="1200" i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ACS Nano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vol. 12, no. 9, July 24, 2018. [Online]. Available: </a:t>
            </a: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https://doi.org/10.1021/acsnano.8b02162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 [Accessed Oct. 14, 2019].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[4]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Wang, Q.; Ling, S. “Self-Healable Multifunctional Electronic Tattoos based on Silk and Graphene” </a:t>
            </a:r>
            <a:r>
              <a:rPr lang="en" sz="1200" i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Advanced Functional Materials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vol. 29, no. 16, February 25, 2019. [Online]. Available: </a:t>
            </a: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https://onlinelibrary.wiley.com/doi/full/10.1002/adfm.201808695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 [Accessed Oct. 14, 2019].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[5] Ameri, S. K.; Kim M.; Akinwande, D.; Lu, N. “Imperceptible electrooculography graphene sensor system for human-robot interface” </a:t>
            </a:r>
            <a:r>
              <a:rPr lang="en" sz="1200" i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Nature Partner Journals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vol. 11, no. 3, July 24, 2018. [Online]. Available: https://doi.org/10.1038/s41699-018-0064-4. [Accessed Oct. 16, 2019].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9" name="Google Shape;229;p27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8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235" name="Google Shape;235;p28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16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6" name="Google Shape;236;p28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7" name="Google Shape;237;p28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74520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Extras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8" name="Google Shape;238;p28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2387" y="873812"/>
            <a:ext cx="4759224" cy="339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26877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Overview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1281450" y="809850"/>
            <a:ext cx="6581100" cy="3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What are GETs (</a:t>
            </a: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Graphene Electronic Tattoos)?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How GETs are made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Mechanical Properties - Design for optimum stretchability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Key potential applications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Comparison with commercial gel electrodes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Conclusion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74520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What are GETs (Graphene Electronic Tattoos)?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331475" y="882375"/>
            <a:ext cx="5683200" cy="1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Electronic tattoos made of graphene and used as biosensors.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Some applications include: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Electrophysiological sensor.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Resistance Temperature detector.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Skin Hydration sensor.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9249" y="2439075"/>
            <a:ext cx="4065494" cy="230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88" name="Google Shape;88;p16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9" name="Google Shape;89;p16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83628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How GET (Graphene Electronic Tattoos) are made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0025" y="810500"/>
            <a:ext cx="4903958" cy="352251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2942850" y="4418678"/>
            <a:ext cx="3258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Helvetica Neue"/>
                <a:ea typeface="Helvetica Neue"/>
                <a:cs typeface="Helvetica Neue"/>
                <a:sym typeface="Helvetica Neue"/>
              </a:rPr>
              <a:t>Figure 1: </a:t>
            </a:r>
            <a:r>
              <a:rPr lang="en" sz="1000">
                <a:latin typeface="Helvetica Neue"/>
                <a:ea typeface="Helvetica Neue"/>
                <a:cs typeface="Helvetica Neue"/>
                <a:sym typeface="Helvetica Neue"/>
              </a:rPr>
              <a:t>GETs are manufactured by a low-cost “wet transfer, dry patterning” process on tattoo paper.</a:t>
            </a:r>
            <a:endParaRPr sz="1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99" name="Google Shape;99;p17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0" name="Google Shape;100;p17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87627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Mechanical Properties - Design for optimum stretchability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8051" y="635337"/>
            <a:ext cx="2979600" cy="387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4846350" y="1351775"/>
            <a:ext cx="3857700" cy="17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Helvetica Neue"/>
                <a:ea typeface="Helvetica Neue"/>
                <a:cs typeface="Helvetica Neue"/>
                <a:sym typeface="Helvetica Neue"/>
              </a:rPr>
              <a:t>Optimum stretchability when:</a:t>
            </a:r>
            <a:endParaRPr u="sng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elvetica Neue"/>
                <a:ea typeface="Helvetica Neue"/>
                <a:cs typeface="Helvetica Neue"/>
                <a:sym typeface="Helvetica Neue"/>
              </a:rPr>
              <a:t>Small w/R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elvetica Neue"/>
                <a:ea typeface="Helvetica Neue"/>
                <a:cs typeface="Helvetica Neue"/>
                <a:sym typeface="Helvetica Neue"/>
              </a:rPr>
              <a:t>Large l/R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elvetica Neue"/>
                <a:ea typeface="Helvetica Neue"/>
                <a:cs typeface="Helvetica Neue"/>
                <a:sym typeface="Helvetica Neue"/>
              </a:rPr>
              <a:t>Large 𝛼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1725" y="3571875"/>
            <a:ext cx="2046950" cy="81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6264225" y="4448325"/>
            <a:ext cx="7110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elvetica Neue"/>
                <a:ea typeface="Helvetica Neue"/>
                <a:cs typeface="Helvetica Neue"/>
                <a:sym typeface="Helvetica Neue"/>
              </a:rPr>
              <a:t>GRTD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7884050" y="4448325"/>
            <a:ext cx="7110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elvetica Neue"/>
                <a:ea typeface="Helvetica Neue"/>
                <a:cs typeface="Helvetica Neue"/>
                <a:sym typeface="Helvetica Neue"/>
              </a:rPr>
              <a:t>GSHS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08" name="Google Shape;108;p17"/>
          <p:cNvCxnSpPr/>
          <p:nvPr/>
        </p:nvCxnSpPr>
        <p:spPr>
          <a:xfrm rot="10800000" flipH="1">
            <a:off x="6624075" y="4070525"/>
            <a:ext cx="138300" cy="54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9" name="Google Shape;109;p17"/>
          <p:cNvCxnSpPr>
            <a:stCxn id="107" idx="1"/>
          </p:cNvCxnSpPr>
          <p:nvPr/>
        </p:nvCxnSpPr>
        <p:spPr>
          <a:xfrm rot="10800000">
            <a:off x="7473350" y="4040175"/>
            <a:ext cx="410700" cy="57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17"/>
          <p:cNvCxnSpPr>
            <a:stCxn id="107" idx="1"/>
          </p:cNvCxnSpPr>
          <p:nvPr/>
        </p:nvCxnSpPr>
        <p:spPr>
          <a:xfrm rot="10800000">
            <a:off x="7140650" y="3994875"/>
            <a:ext cx="743400" cy="619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1" name="Google Shape;111;p17"/>
          <p:cNvCxnSpPr/>
          <p:nvPr/>
        </p:nvCxnSpPr>
        <p:spPr>
          <a:xfrm>
            <a:off x="6975225" y="3390500"/>
            <a:ext cx="603900" cy="28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" name="Google Shape;112;p17"/>
          <p:cNvCxnSpPr/>
          <p:nvPr/>
        </p:nvCxnSpPr>
        <p:spPr>
          <a:xfrm flipH="1">
            <a:off x="6007050" y="3404775"/>
            <a:ext cx="452700" cy="28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Google Shape;113;p17"/>
          <p:cNvSpPr txBox="1"/>
          <p:nvPr/>
        </p:nvSpPr>
        <p:spPr>
          <a:xfrm>
            <a:off x="6337725" y="3172975"/>
            <a:ext cx="7110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elvetica Neue"/>
                <a:ea typeface="Helvetica Neue"/>
                <a:cs typeface="Helvetica Neue"/>
                <a:sym typeface="Helvetica Neue"/>
              </a:rPr>
              <a:t>GEPS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18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75609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Why Graphene?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1870050" y="1257250"/>
            <a:ext cx="5403900" cy="16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Intimate sensor-skin integration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Optically imperceptible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Mechanically robust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Electrochemically stable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...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129" name="Google Shape;129;p19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Google Shape;130;p19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75609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Key applications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19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443925" y="719475"/>
            <a:ext cx="43017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GET electrodes</a:t>
            </a:r>
            <a:endParaRPr sz="18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9"/>
          <p:cNvSpPr txBox="1"/>
          <p:nvPr/>
        </p:nvSpPr>
        <p:spPr>
          <a:xfrm>
            <a:off x="5755800" y="1110625"/>
            <a:ext cx="3057600" cy="3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Classical electrical circuit concept suggest that the electrode-skin interface impedance is inversely proportional to the contact surface area.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Low contact impedance is essential for a high SNR in electrophysiological measurements.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Higher surface charge density and surface electric displacement field of graphene results in more efficient capturing of electrical potential, and thus higher SNR.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75" y="1237228"/>
            <a:ext cx="5465451" cy="223355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209900" y="3490225"/>
            <a:ext cx="51786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Electrical performance of GET vs Ag/AgCl gel -skin interface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142" name="Google Shape;142;p20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" name="Google Shape;143;p20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75609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Key applications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443925" y="637850"/>
            <a:ext cx="43017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 b="1">
                <a:latin typeface="Helvetica Neue"/>
                <a:ea typeface="Helvetica Neue"/>
                <a:cs typeface="Helvetica Neue"/>
                <a:sym typeface="Helvetica Neue"/>
              </a:rPr>
              <a:t>More on GET electrodes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 txBox="1"/>
          <p:nvPr/>
        </p:nvSpPr>
        <p:spPr>
          <a:xfrm>
            <a:off x="1132775" y="1379188"/>
            <a:ext cx="3057600" cy="3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Circuit models and simulations for conformal and non-conformal electrodes.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9500" y="362700"/>
            <a:ext cx="2631299" cy="424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/>
          <p:nvPr/>
        </p:nvSpPr>
        <p:spPr>
          <a:xfrm>
            <a:off x="200" y="4847225"/>
            <a:ext cx="9144000" cy="2922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rgbClr val="E691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highlight>
                <a:srgbClr val="FF9900"/>
              </a:highlight>
            </a:endParaRPr>
          </a:p>
        </p:txBody>
      </p:sp>
      <p:sp>
        <p:nvSpPr>
          <p:cNvPr id="154" name="Google Shape;154;p21"/>
          <p:cNvSpPr txBox="1">
            <a:spLocks noGrp="1"/>
          </p:cNvSpPr>
          <p:nvPr>
            <p:ph type="sldNum" idx="12"/>
          </p:nvPr>
        </p:nvSpPr>
        <p:spPr>
          <a:xfrm>
            <a:off x="4297658" y="47965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fld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5" name="Google Shape;155;p21"/>
          <p:cNvSpPr txBox="1">
            <a:spLocks noGrp="1"/>
          </p:cNvSpPr>
          <p:nvPr>
            <p:ph type="ctrTitle"/>
          </p:nvPr>
        </p:nvSpPr>
        <p:spPr>
          <a:xfrm>
            <a:off x="209900" y="139550"/>
            <a:ext cx="75609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E691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 | Key applications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7150650" y="4796525"/>
            <a:ext cx="1887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P. &amp; Naiqiao Y.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209700" y="4796525"/>
            <a:ext cx="855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EE 396V</a:t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443925" y="637850"/>
            <a:ext cx="52047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 sz="1800" b="1">
                <a:latin typeface="Helvetica Neue"/>
                <a:ea typeface="Helvetica Neue"/>
                <a:cs typeface="Helvetica Neue"/>
                <a:sym typeface="Helvetica Neue"/>
              </a:rPr>
              <a:t>Resistance temperature detector(RTD)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9" name="Google Shape;1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800" y="1288550"/>
            <a:ext cx="1524000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1"/>
          <p:cNvSpPr txBox="1"/>
          <p:nvPr/>
        </p:nvSpPr>
        <p:spPr>
          <a:xfrm>
            <a:off x="887875" y="1831475"/>
            <a:ext cx="24798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For a given temperature change, a large ΔR requires a large R</a:t>
            </a:r>
            <a:r>
              <a:rPr lang="en" baseline="-25000" dirty="0">
                <a:latin typeface="Helvetica Neue"/>
                <a:ea typeface="Helvetica Neue"/>
                <a:cs typeface="Helvetica Neue"/>
                <a:sym typeface="Helvetica Neue"/>
              </a:rPr>
              <a:t>0</a:t>
            </a: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Since metal in general have lower resistivity. A large R</a:t>
            </a:r>
            <a:r>
              <a:rPr lang="en" baseline="-25000" dirty="0">
                <a:latin typeface="Helvetica Neue"/>
                <a:ea typeface="Helvetica Neue"/>
                <a:cs typeface="Helvetica Neue"/>
                <a:sym typeface="Helvetica Neue"/>
              </a:rPr>
              <a:t>0</a:t>
            </a: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 requires longer metal wire.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Helvetica Neue"/>
                <a:ea typeface="Helvetica Neue"/>
                <a:cs typeface="Helvetica Neue"/>
                <a:sym typeface="Helvetica Neue"/>
              </a:rPr>
              <a:t>Graphene has a sheet resistance of ~2kΩ and RTD can be shorter in length and smaller in size.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6000" y="1288549"/>
            <a:ext cx="5067725" cy="16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1572</Words>
  <Application>Microsoft Macintosh PowerPoint</Application>
  <PresentationFormat>On-screen Show (16:9)</PresentationFormat>
  <Paragraphs>167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Arial</vt:lpstr>
      <vt:lpstr>Helvetica Neue</vt:lpstr>
      <vt:lpstr>Simple Light</vt:lpstr>
      <vt:lpstr>EE 396V | Graphene Electronic Tattoos and Biosensor Applications</vt:lpstr>
      <vt:lpstr>EE 396V | Overview</vt:lpstr>
      <vt:lpstr>EE 396V | What are GETs (Graphene Electronic Tattoos)?</vt:lpstr>
      <vt:lpstr>EE 396V | How GET (Graphene Electronic Tattoos) are made</vt:lpstr>
      <vt:lpstr>EE 396V | Mechanical Properties - Design for optimum stretchability</vt:lpstr>
      <vt:lpstr>EE 396V | Why Graphene?</vt:lpstr>
      <vt:lpstr>EE 396V | Key applications</vt:lpstr>
      <vt:lpstr>EE 396V | Key applications</vt:lpstr>
      <vt:lpstr>EE 396V | Key applications</vt:lpstr>
      <vt:lpstr>EE 396V | Challenges</vt:lpstr>
      <vt:lpstr>EE 396V | Some recent researches</vt:lpstr>
      <vt:lpstr>EE 396V | Comparison with commercial gel electrodes</vt:lpstr>
      <vt:lpstr>EE 396V | Comparison with commercial gel electrodes</vt:lpstr>
      <vt:lpstr>EE 396V | Conclusion</vt:lpstr>
      <vt:lpstr>EE 396V | References</vt:lpstr>
      <vt:lpstr>EE 396V | Extras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 396V | Graphene Electronic Tattoos and Biosensor Applications</dc:title>
  <cp:lastModifiedBy>Plantin, Thomas M</cp:lastModifiedBy>
  <cp:revision>1</cp:revision>
  <dcterms:modified xsi:type="dcterms:W3CDTF">2019-10-21T18:09:01Z</dcterms:modified>
</cp:coreProperties>
</file>